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7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10"/>
  </p:notesMasterIdLst>
  <p:sldIdLst>
    <p:sldId id="256" r:id="rId2"/>
    <p:sldId id="272" r:id="rId3"/>
    <p:sldId id="308" r:id="rId4"/>
    <p:sldId id="307" r:id="rId5"/>
    <p:sldId id="259" r:id="rId6"/>
    <p:sldId id="304" r:id="rId7"/>
    <p:sldId id="305" r:id="rId8"/>
    <p:sldId id="306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Nunito Sans ExtraBold" panose="020B0604020202020204" charset="0"/>
      <p:bold r:id="rId15"/>
      <p:boldItalic r:id="rId16"/>
    </p:embeddedFont>
    <p:embeddedFont>
      <p:font typeface="Nunito Sans SemiBold" panose="020B0604020202020204" charset="0"/>
      <p:regular r:id="rId17"/>
      <p:bold r:id="rId18"/>
      <p:italic r:id="rId19"/>
      <p:boldItalic r:id="rId20"/>
    </p:embeddedFont>
    <p:embeddedFont>
      <p:font typeface="Roboto Slab Regular" panose="020B0604020202020204" charset="0"/>
      <p:regular r:id="rId21"/>
      <p:bold r:id="rId22"/>
    </p:embeddedFont>
    <p:embeddedFont>
      <p:font typeface="Squada One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2D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4CA472-794A-43FC-9C03-7BDB320067DC}">
  <a:tblStyle styleId="{8E4CA472-794A-43FC-9C03-7BDB320067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62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customXml" Target="../customXml/item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Relationship Id="rId30" Type="http://schemas.openxmlformats.org/officeDocument/2006/relationships/customXml" Target="../customXml/item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59989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1011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1402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874096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1556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6279" y="2606319"/>
            <a:ext cx="4521" cy="6329"/>
          </a:xfrm>
          <a:custGeom>
            <a:avLst/>
            <a:gdLst/>
            <a:ahLst/>
            <a:cxnLst/>
            <a:rect l="l" t="t" r="r" b="b"/>
            <a:pathLst>
              <a:path w="60" h="84" extrusionOk="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847" y="5142018"/>
            <a:ext cx="7384" cy="75"/>
          </a:xfrm>
          <a:custGeom>
            <a:avLst/>
            <a:gdLst/>
            <a:ahLst/>
            <a:cxnLst/>
            <a:rect l="l" t="t" r="r" b="b"/>
            <a:pathLst>
              <a:path w="98" h="1" extrusionOk="0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6876874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6342869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13219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12225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12225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3" name="Google Shape;143;p13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2397"/>
            <a:ext cx="6733599" cy="2148840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3192"/>
            <a:ext cx="3851542" cy="1507921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2581"/>
            <a:ext cx="5154801" cy="2838530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239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2388"/>
            <a:ext cx="3784119" cy="1006803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2392"/>
            <a:ext cx="3918328" cy="1567321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8717"/>
            <a:ext cx="2525941" cy="2192396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sz="3300" b="1" i="0" u="none" strike="noStrike" cap="non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9" r:id="rId3"/>
    <p:sldLayoutId id="2147483668" r:id="rId4"/>
    <p:sldLayoutId id="2147483673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>
            <a:spLocks noGrp="1"/>
          </p:cNvSpPr>
          <p:nvPr>
            <p:ph type="ctrTitle"/>
          </p:nvPr>
        </p:nvSpPr>
        <p:spPr>
          <a:xfrm>
            <a:off x="1222626" y="2081163"/>
            <a:ext cx="6698743" cy="981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b="0" dirty="0"/>
              <a:t>POLITICAS DE GRUPO</a:t>
            </a:r>
            <a:endParaRPr b="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8C17C4E-8025-45BC-91A1-856274304C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30974" y="240112"/>
            <a:ext cx="1682045" cy="1682045"/>
          </a:xfrm>
          <a:prstGeom prst="rect">
            <a:avLst/>
          </a:prstGeom>
          <a:ln>
            <a:noFill/>
          </a:ln>
          <a:effectLst>
            <a:outerShdw blurRad="50800" dist="38100" dir="2700000" sx="102000" sy="102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673ADD9-D9DD-450D-B069-8FB53CEB17C2}"/>
              </a:ext>
            </a:extLst>
          </p:cNvPr>
          <p:cNvSpPr txBox="1"/>
          <p:nvPr/>
        </p:nvSpPr>
        <p:spPr>
          <a:xfrm>
            <a:off x="5121021" y="4124325"/>
            <a:ext cx="2800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Ismael de Sousa P. Moura – TI Noite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25;p33">
            <a:extLst>
              <a:ext uri="{FF2B5EF4-FFF2-40B4-BE49-F238E27FC236}">
                <a16:creationId xmlns:a16="http://schemas.microsoft.com/office/drawing/2014/main" id="{3A9A4FB6-5222-4C7E-9327-978BF5CA45E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6750" y="228600"/>
            <a:ext cx="3651250" cy="1376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pt-BR" sz="4800" b="0" u="sng" dirty="0"/>
              <a:t>PROIBIR ACESSO</a:t>
            </a:r>
            <a:br>
              <a:rPr lang="pt-BR" sz="4800" b="0" u="sng" dirty="0"/>
            </a:br>
            <a:r>
              <a:rPr lang="pt-BR" sz="4800" b="0" u="sng" dirty="0"/>
              <a:t>AO MMC</a:t>
            </a:r>
            <a:endParaRPr sz="4800" b="0" u="sng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1C6A8C9-38BD-4D4B-BB98-03C066C3152A}"/>
              </a:ext>
            </a:extLst>
          </p:cNvPr>
          <p:cNvSpPr txBox="1"/>
          <p:nvPr/>
        </p:nvSpPr>
        <p:spPr>
          <a:xfrm>
            <a:off x="4572000" y="286063"/>
            <a:ext cx="43053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u="sng" dirty="0">
                <a:solidFill>
                  <a:schemeClr val="bg1"/>
                </a:solidFill>
                <a:latin typeface="Squada One" panose="020B0604020202020204" charset="0"/>
                <a:ea typeface="Roboto Slab Regular" panose="020B0604020202020204" charset="0"/>
              </a:rPr>
              <a:t>CAMINHO:</a:t>
            </a:r>
            <a:endParaRPr lang="pt-BR" u="sng" dirty="0">
              <a:solidFill>
                <a:schemeClr val="bg1"/>
              </a:solidFill>
              <a:latin typeface="Squada One" panose="020B0604020202020204" charset="0"/>
              <a:ea typeface="Roboto Slab Regular" panose="020B0604020202020204" charset="0"/>
            </a:endParaRPr>
          </a:p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Modelos Administrativos</a:t>
            </a:r>
          </a:p>
          <a:p>
            <a:pPr lvl="3"/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    Componentes do Windows</a:t>
            </a:r>
          </a:p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        Console de Gerenciamento Microsoft</a:t>
            </a:r>
          </a:p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            Impedir que o usuário entre no modo autor</a:t>
            </a:r>
          </a:p>
        </p:txBody>
      </p:sp>
      <p:cxnSp>
        <p:nvCxnSpPr>
          <p:cNvPr id="28" name="Conector: Angulado 27">
            <a:extLst>
              <a:ext uri="{FF2B5EF4-FFF2-40B4-BE49-F238E27FC236}">
                <a16:creationId xmlns:a16="http://schemas.microsoft.com/office/drawing/2014/main" id="{9CBC2419-EFE3-464B-9251-B70E91D43E4F}"/>
              </a:ext>
            </a:extLst>
          </p:cNvPr>
          <p:cNvCxnSpPr>
            <a:cxnSpLocks/>
          </p:cNvCxnSpPr>
          <p:nvPr/>
        </p:nvCxnSpPr>
        <p:spPr>
          <a:xfrm rot="16200000" flipH="1">
            <a:off x="4724400" y="876524"/>
            <a:ext cx="95250" cy="80963"/>
          </a:xfrm>
          <a:prstGeom prst="bentConnector3">
            <a:avLst>
              <a:gd name="adj1" fmla="val 10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: Angulado 65">
            <a:extLst>
              <a:ext uri="{FF2B5EF4-FFF2-40B4-BE49-F238E27FC236}">
                <a16:creationId xmlns:a16="http://schemas.microsoft.com/office/drawing/2014/main" id="{213A2C28-B0AD-46D7-B3B9-B7BC8C4B466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88708" y="1076326"/>
            <a:ext cx="95250" cy="80963"/>
          </a:xfrm>
          <a:prstGeom prst="bentConnector3">
            <a:avLst>
              <a:gd name="adj1" fmla="val 10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Angulado 66">
            <a:extLst>
              <a:ext uri="{FF2B5EF4-FFF2-40B4-BE49-F238E27FC236}">
                <a16:creationId xmlns:a16="http://schemas.microsoft.com/office/drawing/2014/main" id="{EA616828-E4DC-4617-AF9A-1EEEA79EE8C2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74447" y="1304927"/>
            <a:ext cx="95250" cy="80963"/>
          </a:xfrm>
          <a:prstGeom prst="bentConnector3">
            <a:avLst>
              <a:gd name="adj1" fmla="val 10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25;p33">
            <a:extLst>
              <a:ext uri="{FF2B5EF4-FFF2-40B4-BE49-F238E27FC236}">
                <a16:creationId xmlns:a16="http://schemas.microsoft.com/office/drawing/2014/main" id="{3A9A4FB6-5222-4C7E-9327-978BF5CA45E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6750" y="228600"/>
            <a:ext cx="3651250" cy="1376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pt-BR" sz="4800" b="0" u="sng" dirty="0"/>
              <a:t>PROIBIR ACESSO</a:t>
            </a:r>
            <a:br>
              <a:rPr lang="pt-BR" sz="4800" b="0" u="sng" dirty="0"/>
            </a:br>
            <a:r>
              <a:rPr lang="pt-BR" sz="4800" b="0" u="sng" dirty="0"/>
              <a:t>AO MMC</a:t>
            </a:r>
            <a:endParaRPr sz="4800" b="0" u="sng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1C6A8C9-38BD-4D4B-BB98-03C066C3152A}"/>
              </a:ext>
            </a:extLst>
          </p:cNvPr>
          <p:cNvSpPr txBox="1"/>
          <p:nvPr/>
        </p:nvSpPr>
        <p:spPr>
          <a:xfrm>
            <a:off x="4572000" y="286063"/>
            <a:ext cx="43053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u="sng" dirty="0">
                <a:solidFill>
                  <a:schemeClr val="bg1"/>
                </a:solidFill>
                <a:latin typeface="Squada One" panose="020B0604020202020204" charset="0"/>
                <a:ea typeface="Roboto Slab Regular" panose="020B0604020202020204" charset="0"/>
              </a:rPr>
              <a:t>CAMINHO:</a:t>
            </a:r>
            <a:endParaRPr lang="pt-BR" u="sng" dirty="0">
              <a:solidFill>
                <a:schemeClr val="bg1"/>
              </a:solidFill>
              <a:latin typeface="Squada One" panose="020B0604020202020204" charset="0"/>
              <a:ea typeface="Roboto Slab Regular" panose="020B0604020202020204" charset="0"/>
            </a:endParaRPr>
          </a:p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Modelos administrativos</a:t>
            </a:r>
          </a:p>
          <a:p>
            <a:pPr lvl="3"/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    Componentes do Windows</a:t>
            </a:r>
          </a:p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        Console de Gerenciamento Microsoft</a:t>
            </a:r>
          </a:p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            Impedir que o usuário entre no modo autor</a:t>
            </a:r>
          </a:p>
        </p:txBody>
      </p:sp>
      <p:cxnSp>
        <p:nvCxnSpPr>
          <p:cNvPr id="28" name="Conector: Angulado 27">
            <a:extLst>
              <a:ext uri="{FF2B5EF4-FFF2-40B4-BE49-F238E27FC236}">
                <a16:creationId xmlns:a16="http://schemas.microsoft.com/office/drawing/2014/main" id="{9CBC2419-EFE3-464B-9251-B70E91D43E4F}"/>
              </a:ext>
            </a:extLst>
          </p:cNvPr>
          <p:cNvCxnSpPr>
            <a:cxnSpLocks/>
          </p:cNvCxnSpPr>
          <p:nvPr/>
        </p:nvCxnSpPr>
        <p:spPr>
          <a:xfrm rot="16200000" flipH="1">
            <a:off x="4724400" y="876524"/>
            <a:ext cx="95250" cy="80963"/>
          </a:xfrm>
          <a:prstGeom prst="bentConnector3">
            <a:avLst>
              <a:gd name="adj1" fmla="val 10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: Angulado 65">
            <a:extLst>
              <a:ext uri="{FF2B5EF4-FFF2-40B4-BE49-F238E27FC236}">
                <a16:creationId xmlns:a16="http://schemas.microsoft.com/office/drawing/2014/main" id="{213A2C28-B0AD-46D7-B3B9-B7BC8C4B466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88708" y="1076326"/>
            <a:ext cx="95250" cy="80963"/>
          </a:xfrm>
          <a:prstGeom prst="bentConnector3">
            <a:avLst>
              <a:gd name="adj1" fmla="val 10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Angulado 66">
            <a:extLst>
              <a:ext uri="{FF2B5EF4-FFF2-40B4-BE49-F238E27FC236}">
                <a16:creationId xmlns:a16="http://schemas.microsoft.com/office/drawing/2014/main" id="{EA616828-E4DC-4617-AF9A-1EEEA79EE8C2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74447" y="1304927"/>
            <a:ext cx="95250" cy="80963"/>
          </a:xfrm>
          <a:prstGeom prst="bentConnector3">
            <a:avLst>
              <a:gd name="adj1" fmla="val 10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283350-B7BF-44F0-818A-0E24E1E35E5F}"/>
              </a:ext>
            </a:extLst>
          </p:cNvPr>
          <p:cNvSpPr txBox="1"/>
          <p:nvPr/>
        </p:nvSpPr>
        <p:spPr>
          <a:xfrm>
            <a:off x="725163" y="1856147"/>
            <a:ext cx="1423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Squada One" panose="020B0604020202020204" charset="0"/>
              </a:rPr>
              <a:t>O QUE É MMC</a:t>
            </a:r>
          </a:p>
        </p:txBody>
      </p:sp>
      <p:sp>
        <p:nvSpPr>
          <p:cNvPr id="5" name="Chave Esquerda 4">
            <a:extLst>
              <a:ext uri="{FF2B5EF4-FFF2-40B4-BE49-F238E27FC236}">
                <a16:creationId xmlns:a16="http://schemas.microsoft.com/office/drawing/2014/main" id="{38D53325-0E43-4862-97C6-01A880543935}"/>
              </a:ext>
            </a:extLst>
          </p:cNvPr>
          <p:cNvSpPr/>
          <p:nvPr/>
        </p:nvSpPr>
        <p:spPr>
          <a:xfrm>
            <a:off x="701039" y="1850503"/>
            <a:ext cx="48249" cy="400110"/>
          </a:xfrm>
          <a:prstGeom prst="leftBrace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397EDA1-476B-4700-8EA3-F1DFEF37BB3C}"/>
              </a:ext>
            </a:extLst>
          </p:cNvPr>
          <p:cNvSpPr txBox="1"/>
          <p:nvPr/>
        </p:nvSpPr>
        <p:spPr>
          <a:xfrm>
            <a:off x="701039" y="2256257"/>
            <a:ext cx="8141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MMC (Microsoft Management Console) </a:t>
            </a:r>
            <a:r>
              <a:rPr lang="pt-BR" b="0" i="0" dirty="0">
                <a:solidFill>
                  <a:schemeClr val="bg1"/>
                </a:solidFill>
                <a:effectLst/>
                <a:latin typeface="Roboto Slab Regular" panose="020B0604020202020204" charset="0"/>
                <a:ea typeface="Roboto Slab Regular" panose="020B0604020202020204" charset="0"/>
              </a:rPr>
              <a:t>é um console que gerencia e organiza as ferramentas administrativas da Microsoft (snap-</a:t>
            </a:r>
            <a:r>
              <a:rPr lang="pt-BR" b="0" i="0" dirty="0" err="1">
                <a:solidFill>
                  <a:schemeClr val="bg1"/>
                </a:solidFill>
                <a:effectLst/>
                <a:latin typeface="Roboto Slab Regular" panose="020B0604020202020204" charset="0"/>
                <a:ea typeface="Roboto Slab Regular" panose="020B0604020202020204" charset="0"/>
              </a:rPr>
              <a:t>ins</a:t>
            </a:r>
            <a:r>
              <a:rPr lang="pt-BR" b="0" i="0" dirty="0">
                <a:solidFill>
                  <a:schemeClr val="bg1"/>
                </a:solidFill>
                <a:effectLst/>
                <a:latin typeface="Roboto Slab Regular" panose="020B0604020202020204" charset="0"/>
                <a:ea typeface="Roboto Slab Regular" panose="020B0604020202020204" charset="0"/>
              </a:rPr>
              <a:t>) dentro de apenas uma ferramenta. </a:t>
            </a:r>
            <a:endParaRPr lang="pt-BR" dirty="0">
              <a:solidFill>
                <a:schemeClr val="bg1"/>
              </a:solidFill>
              <a:latin typeface="Roboto Slab Regular" panose="020B0604020202020204" charset="0"/>
              <a:ea typeface="Roboto Slab Regula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642795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25;p33">
            <a:extLst>
              <a:ext uri="{FF2B5EF4-FFF2-40B4-BE49-F238E27FC236}">
                <a16:creationId xmlns:a16="http://schemas.microsoft.com/office/drawing/2014/main" id="{3A9A4FB6-5222-4C7E-9327-978BF5CA45E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6750" y="228600"/>
            <a:ext cx="3651250" cy="1376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pt-BR" sz="4800" b="0" u="sng" dirty="0"/>
              <a:t>PROIBIR ACESSO</a:t>
            </a:r>
            <a:br>
              <a:rPr lang="pt-BR" sz="4800" b="0" u="sng" dirty="0"/>
            </a:br>
            <a:r>
              <a:rPr lang="pt-BR" sz="4800" b="0" u="sng" dirty="0"/>
              <a:t>AO MMC</a:t>
            </a:r>
            <a:endParaRPr sz="4800" b="0" u="sng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1C6A8C9-38BD-4D4B-BB98-03C066C3152A}"/>
              </a:ext>
            </a:extLst>
          </p:cNvPr>
          <p:cNvSpPr txBox="1"/>
          <p:nvPr/>
        </p:nvSpPr>
        <p:spPr>
          <a:xfrm>
            <a:off x="4572000" y="286063"/>
            <a:ext cx="43053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u="sng" dirty="0">
                <a:solidFill>
                  <a:schemeClr val="bg1"/>
                </a:solidFill>
                <a:latin typeface="Squada One" panose="020B0604020202020204" charset="0"/>
                <a:ea typeface="Roboto Slab Regular" panose="020B0604020202020204" charset="0"/>
              </a:rPr>
              <a:t>CAMINHO:</a:t>
            </a:r>
            <a:endParaRPr lang="pt-BR" u="sng" dirty="0">
              <a:solidFill>
                <a:schemeClr val="bg1"/>
              </a:solidFill>
              <a:latin typeface="Squada One" panose="020B0604020202020204" charset="0"/>
              <a:ea typeface="Roboto Slab Regular" panose="020B0604020202020204" charset="0"/>
            </a:endParaRPr>
          </a:p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Modelos administrativos</a:t>
            </a:r>
          </a:p>
          <a:p>
            <a:pPr lvl="3"/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    Componentes do Windows</a:t>
            </a:r>
          </a:p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        Console de Gerenciamento Microsoft</a:t>
            </a:r>
          </a:p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            Impedir que o usuário entre no modo autor</a:t>
            </a:r>
          </a:p>
        </p:txBody>
      </p:sp>
      <p:cxnSp>
        <p:nvCxnSpPr>
          <p:cNvPr id="28" name="Conector: Angulado 27">
            <a:extLst>
              <a:ext uri="{FF2B5EF4-FFF2-40B4-BE49-F238E27FC236}">
                <a16:creationId xmlns:a16="http://schemas.microsoft.com/office/drawing/2014/main" id="{9CBC2419-EFE3-464B-9251-B70E91D43E4F}"/>
              </a:ext>
            </a:extLst>
          </p:cNvPr>
          <p:cNvCxnSpPr>
            <a:cxnSpLocks/>
          </p:cNvCxnSpPr>
          <p:nvPr/>
        </p:nvCxnSpPr>
        <p:spPr>
          <a:xfrm rot="16200000" flipH="1">
            <a:off x="4724400" y="876524"/>
            <a:ext cx="95250" cy="80963"/>
          </a:xfrm>
          <a:prstGeom prst="bentConnector3">
            <a:avLst>
              <a:gd name="adj1" fmla="val 10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: Angulado 65">
            <a:extLst>
              <a:ext uri="{FF2B5EF4-FFF2-40B4-BE49-F238E27FC236}">
                <a16:creationId xmlns:a16="http://schemas.microsoft.com/office/drawing/2014/main" id="{213A2C28-B0AD-46D7-B3B9-B7BC8C4B466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88708" y="1076326"/>
            <a:ext cx="95250" cy="80963"/>
          </a:xfrm>
          <a:prstGeom prst="bentConnector3">
            <a:avLst>
              <a:gd name="adj1" fmla="val 10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: Angulado 66">
            <a:extLst>
              <a:ext uri="{FF2B5EF4-FFF2-40B4-BE49-F238E27FC236}">
                <a16:creationId xmlns:a16="http://schemas.microsoft.com/office/drawing/2014/main" id="{EA616828-E4DC-4617-AF9A-1EEEA79EE8C2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74447" y="1304927"/>
            <a:ext cx="95250" cy="80963"/>
          </a:xfrm>
          <a:prstGeom prst="bentConnector3">
            <a:avLst>
              <a:gd name="adj1" fmla="val 100000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FC283350-B7BF-44F0-818A-0E24E1E35E5F}"/>
              </a:ext>
            </a:extLst>
          </p:cNvPr>
          <p:cNvSpPr txBox="1"/>
          <p:nvPr/>
        </p:nvSpPr>
        <p:spPr>
          <a:xfrm>
            <a:off x="725163" y="1856147"/>
            <a:ext cx="1423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Squada One" panose="020B0604020202020204" charset="0"/>
              </a:rPr>
              <a:t>O QUE É MMC</a:t>
            </a:r>
          </a:p>
        </p:txBody>
      </p:sp>
      <p:sp>
        <p:nvSpPr>
          <p:cNvPr id="5" name="Chave Esquerda 4">
            <a:extLst>
              <a:ext uri="{FF2B5EF4-FFF2-40B4-BE49-F238E27FC236}">
                <a16:creationId xmlns:a16="http://schemas.microsoft.com/office/drawing/2014/main" id="{38D53325-0E43-4862-97C6-01A880543935}"/>
              </a:ext>
            </a:extLst>
          </p:cNvPr>
          <p:cNvSpPr/>
          <p:nvPr/>
        </p:nvSpPr>
        <p:spPr>
          <a:xfrm>
            <a:off x="701039" y="1850503"/>
            <a:ext cx="48249" cy="400110"/>
          </a:xfrm>
          <a:prstGeom prst="leftBrace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397EDA1-476B-4700-8EA3-F1DFEF37BB3C}"/>
              </a:ext>
            </a:extLst>
          </p:cNvPr>
          <p:cNvSpPr txBox="1"/>
          <p:nvPr/>
        </p:nvSpPr>
        <p:spPr>
          <a:xfrm>
            <a:off x="701039" y="2256257"/>
            <a:ext cx="8141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MMC (Microsoft Management Console) </a:t>
            </a:r>
            <a:r>
              <a:rPr lang="pt-BR" b="0" i="0" dirty="0">
                <a:solidFill>
                  <a:schemeClr val="bg1"/>
                </a:solidFill>
                <a:effectLst/>
                <a:latin typeface="Roboto Slab Regular" panose="020B0604020202020204" charset="0"/>
                <a:ea typeface="Roboto Slab Regular" panose="020B0604020202020204" charset="0"/>
              </a:rPr>
              <a:t>é um console que gerencia e organiza as ferramentas administrativas da Microsoft (snap-</a:t>
            </a:r>
            <a:r>
              <a:rPr lang="pt-BR" b="0" i="0" dirty="0" err="1">
                <a:solidFill>
                  <a:schemeClr val="bg1"/>
                </a:solidFill>
                <a:effectLst/>
                <a:latin typeface="Roboto Slab Regular" panose="020B0604020202020204" charset="0"/>
                <a:ea typeface="Roboto Slab Regular" panose="020B0604020202020204" charset="0"/>
              </a:rPr>
              <a:t>ins</a:t>
            </a:r>
            <a:r>
              <a:rPr lang="pt-BR" b="0" i="0" dirty="0">
                <a:solidFill>
                  <a:schemeClr val="bg1"/>
                </a:solidFill>
                <a:effectLst/>
                <a:latin typeface="Roboto Slab Regular" panose="020B0604020202020204" charset="0"/>
                <a:ea typeface="Roboto Slab Regular" panose="020B0604020202020204" charset="0"/>
              </a:rPr>
              <a:t>) dentro de apenas uma ferramenta. </a:t>
            </a:r>
            <a:endParaRPr lang="pt-BR" dirty="0">
              <a:solidFill>
                <a:schemeClr val="bg1"/>
              </a:solidFill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E457276-F58D-4BAC-979B-F38918C6C0CA}"/>
              </a:ext>
            </a:extLst>
          </p:cNvPr>
          <p:cNvSpPr txBox="1"/>
          <p:nvPr/>
        </p:nvSpPr>
        <p:spPr>
          <a:xfrm>
            <a:off x="690874" y="3038289"/>
            <a:ext cx="2768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Squada One" panose="020B0604020202020204" charset="0"/>
              </a:rPr>
              <a:t>POR QUE IMPEDIR O ACESSO?</a:t>
            </a:r>
          </a:p>
        </p:txBody>
      </p:sp>
      <p:sp>
        <p:nvSpPr>
          <p:cNvPr id="12" name="Chave Esquerda 11">
            <a:extLst>
              <a:ext uri="{FF2B5EF4-FFF2-40B4-BE49-F238E27FC236}">
                <a16:creationId xmlns:a16="http://schemas.microsoft.com/office/drawing/2014/main" id="{351FAB66-935D-4F11-880C-1AD8ED0AF472}"/>
              </a:ext>
            </a:extLst>
          </p:cNvPr>
          <p:cNvSpPr/>
          <p:nvPr/>
        </p:nvSpPr>
        <p:spPr>
          <a:xfrm>
            <a:off x="666750" y="3032645"/>
            <a:ext cx="48249" cy="400110"/>
          </a:xfrm>
          <a:prstGeom prst="leftBrace">
            <a:avLst/>
          </a:prstGeom>
          <a:noFill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28FF1D3-D987-4C65-AE92-68BC30366C0A}"/>
              </a:ext>
            </a:extLst>
          </p:cNvPr>
          <p:cNvSpPr txBox="1"/>
          <p:nvPr/>
        </p:nvSpPr>
        <p:spPr>
          <a:xfrm>
            <a:off x="660557" y="3487787"/>
            <a:ext cx="8141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Roboto Slab Regular" panose="020B0604020202020204" charset="0"/>
                <a:ea typeface="Roboto Slab Regular" panose="020B0604020202020204" charset="0"/>
              </a:rPr>
              <a:t>O MMC se trata de um serviço de administração, portanto um usuário que não tem as devidas permissões, não precisa ter acesso a essa ferramenta.</a:t>
            </a:r>
          </a:p>
        </p:txBody>
      </p:sp>
    </p:spTree>
    <p:extLst>
      <p:ext uri="{BB962C8B-B14F-4D97-AF65-F5344CB8AC3E}">
        <p14:creationId xmlns:p14="http://schemas.microsoft.com/office/powerpoint/2010/main" val="1309261512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8365F021-204B-47CF-B150-53D1EF060C48}"/>
              </a:ext>
            </a:extLst>
          </p:cNvPr>
          <p:cNvSpPr txBox="1"/>
          <p:nvPr/>
        </p:nvSpPr>
        <p:spPr>
          <a:xfrm>
            <a:off x="6488592" y="2110082"/>
            <a:ext cx="68862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Squada One" panose="020B0604020202020204" charset="0"/>
              </a:rPr>
              <a:t>DEPOIS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78EA0C3-06B1-4C61-B4A3-35DDA63E848E}"/>
              </a:ext>
            </a:extLst>
          </p:cNvPr>
          <p:cNvSpPr txBox="1"/>
          <p:nvPr/>
        </p:nvSpPr>
        <p:spPr>
          <a:xfrm>
            <a:off x="2037742" y="2110082"/>
            <a:ext cx="58702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Squada One" panose="020B0604020202020204" charset="0"/>
              </a:rPr>
              <a:t>ANTES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31DB689A-A63B-4262-B09C-D9340B360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926" y="2571750"/>
            <a:ext cx="4413955" cy="2486499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0C19D4A0-68AA-4A4D-B19C-D743738F4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59" y="2571748"/>
            <a:ext cx="4423788" cy="2486501"/>
          </a:xfrm>
          <a:prstGeom prst="rect">
            <a:avLst/>
          </a:prstGeom>
        </p:spPr>
      </p:pic>
      <p:sp>
        <p:nvSpPr>
          <p:cNvPr id="28" name="Retângulo 27">
            <a:extLst>
              <a:ext uri="{FF2B5EF4-FFF2-40B4-BE49-F238E27FC236}">
                <a16:creationId xmlns:a16="http://schemas.microsoft.com/office/drawing/2014/main" id="{8642531D-3440-4BEF-AC83-D918FEFC80A2}"/>
              </a:ext>
            </a:extLst>
          </p:cNvPr>
          <p:cNvSpPr/>
          <p:nvPr/>
        </p:nvSpPr>
        <p:spPr>
          <a:xfrm>
            <a:off x="104119" y="2571750"/>
            <a:ext cx="4423788" cy="2486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AD1C7357-EEEF-4042-AE5D-8B667A80C004}"/>
              </a:ext>
            </a:extLst>
          </p:cNvPr>
          <p:cNvSpPr/>
          <p:nvPr/>
        </p:nvSpPr>
        <p:spPr>
          <a:xfrm>
            <a:off x="4625926" y="2571748"/>
            <a:ext cx="4423788" cy="2486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8365F021-204B-47CF-B150-53D1EF060C48}"/>
              </a:ext>
            </a:extLst>
          </p:cNvPr>
          <p:cNvSpPr txBox="1"/>
          <p:nvPr/>
        </p:nvSpPr>
        <p:spPr>
          <a:xfrm>
            <a:off x="7037892" y="2767052"/>
            <a:ext cx="68862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Squada One" panose="020B0604020202020204" charset="0"/>
              </a:rPr>
              <a:t>DEPOIS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78EA0C3-06B1-4C61-B4A3-35DDA63E848E}"/>
              </a:ext>
            </a:extLst>
          </p:cNvPr>
          <p:cNvSpPr txBox="1"/>
          <p:nvPr/>
        </p:nvSpPr>
        <p:spPr>
          <a:xfrm>
            <a:off x="2563659" y="1578365"/>
            <a:ext cx="58702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Squada One" panose="020B0604020202020204" charset="0"/>
              </a:rPr>
              <a:t>ANTES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31DB689A-A63B-4262-B09C-D9340B360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525" y="3190619"/>
            <a:ext cx="3315356" cy="1867629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0C19D4A0-68AA-4A4D-B19C-D743738F4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17" y="1963401"/>
            <a:ext cx="5506107" cy="3094846"/>
          </a:xfrm>
          <a:prstGeom prst="rect">
            <a:avLst/>
          </a:prstGeom>
        </p:spPr>
      </p:pic>
      <p:sp>
        <p:nvSpPr>
          <p:cNvPr id="28" name="Retângulo 27">
            <a:extLst>
              <a:ext uri="{FF2B5EF4-FFF2-40B4-BE49-F238E27FC236}">
                <a16:creationId xmlns:a16="http://schemas.microsoft.com/office/drawing/2014/main" id="{8642531D-3440-4BEF-AC83-D918FEFC80A2}"/>
              </a:ext>
            </a:extLst>
          </p:cNvPr>
          <p:cNvSpPr/>
          <p:nvPr/>
        </p:nvSpPr>
        <p:spPr>
          <a:xfrm>
            <a:off x="104119" y="1963401"/>
            <a:ext cx="5506106" cy="309484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AD1C7357-EEEF-4042-AE5D-8B667A80C004}"/>
              </a:ext>
            </a:extLst>
          </p:cNvPr>
          <p:cNvSpPr/>
          <p:nvPr/>
        </p:nvSpPr>
        <p:spPr>
          <a:xfrm>
            <a:off x="5724524" y="3190618"/>
            <a:ext cx="3325189" cy="18676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543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8365F021-204B-47CF-B150-53D1EF060C48}"/>
              </a:ext>
            </a:extLst>
          </p:cNvPr>
          <p:cNvSpPr txBox="1"/>
          <p:nvPr/>
        </p:nvSpPr>
        <p:spPr>
          <a:xfrm>
            <a:off x="5947433" y="1576468"/>
            <a:ext cx="68862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Squada One" panose="020B0604020202020204" charset="0"/>
              </a:rPr>
              <a:t>DEPOIS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78EA0C3-06B1-4C61-B4A3-35DDA63E848E}"/>
              </a:ext>
            </a:extLst>
          </p:cNvPr>
          <p:cNvSpPr txBox="1"/>
          <p:nvPr/>
        </p:nvSpPr>
        <p:spPr>
          <a:xfrm>
            <a:off x="1478092" y="2782554"/>
            <a:ext cx="58702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Squada One" panose="020B0604020202020204" charset="0"/>
              </a:rPr>
              <a:t>ANTES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31DB689A-A63B-4262-B09C-D9340B360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006" y="1987178"/>
            <a:ext cx="5493875" cy="3094847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0C19D4A0-68AA-4A4D-B19C-D743738F4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49" y="3190617"/>
            <a:ext cx="3322739" cy="1867629"/>
          </a:xfrm>
          <a:prstGeom prst="rect">
            <a:avLst/>
          </a:prstGeom>
        </p:spPr>
      </p:pic>
      <p:sp>
        <p:nvSpPr>
          <p:cNvPr id="28" name="Retângulo 27">
            <a:extLst>
              <a:ext uri="{FF2B5EF4-FFF2-40B4-BE49-F238E27FC236}">
                <a16:creationId xmlns:a16="http://schemas.microsoft.com/office/drawing/2014/main" id="{8642531D-3440-4BEF-AC83-D918FEFC80A2}"/>
              </a:ext>
            </a:extLst>
          </p:cNvPr>
          <p:cNvSpPr/>
          <p:nvPr/>
        </p:nvSpPr>
        <p:spPr>
          <a:xfrm>
            <a:off x="104119" y="3190617"/>
            <a:ext cx="3334969" cy="18676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AD1C7357-EEEF-4042-AE5D-8B667A80C004}"/>
              </a:ext>
            </a:extLst>
          </p:cNvPr>
          <p:cNvSpPr/>
          <p:nvPr/>
        </p:nvSpPr>
        <p:spPr>
          <a:xfrm>
            <a:off x="3533776" y="1987178"/>
            <a:ext cx="5515937" cy="307107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207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8365F021-204B-47CF-B150-53D1EF060C48}"/>
              </a:ext>
            </a:extLst>
          </p:cNvPr>
          <p:cNvSpPr txBox="1"/>
          <p:nvPr/>
        </p:nvSpPr>
        <p:spPr>
          <a:xfrm>
            <a:off x="6488592" y="2110082"/>
            <a:ext cx="68862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Squada One" panose="020B0604020202020204" charset="0"/>
              </a:rPr>
              <a:t>DEPOIS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78EA0C3-06B1-4C61-B4A3-35DDA63E848E}"/>
              </a:ext>
            </a:extLst>
          </p:cNvPr>
          <p:cNvSpPr txBox="1"/>
          <p:nvPr/>
        </p:nvSpPr>
        <p:spPr>
          <a:xfrm>
            <a:off x="2037742" y="2110082"/>
            <a:ext cx="58702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Squada One" panose="020B0604020202020204" charset="0"/>
              </a:rPr>
              <a:t>ANTES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31DB689A-A63B-4262-B09C-D9340B360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926" y="2571750"/>
            <a:ext cx="4413955" cy="2486499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0C19D4A0-68AA-4A4D-B19C-D743738F4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59" y="2571748"/>
            <a:ext cx="4423788" cy="2486501"/>
          </a:xfrm>
          <a:prstGeom prst="rect">
            <a:avLst/>
          </a:prstGeom>
        </p:spPr>
      </p:pic>
      <p:sp>
        <p:nvSpPr>
          <p:cNvPr id="28" name="Retângulo 27">
            <a:extLst>
              <a:ext uri="{FF2B5EF4-FFF2-40B4-BE49-F238E27FC236}">
                <a16:creationId xmlns:a16="http://schemas.microsoft.com/office/drawing/2014/main" id="{8642531D-3440-4BEF-AC83-D918FEFC80A2}"/>
              </a:ext>
            </a:extLst>
          </p:cNvPr>
          <p:cNvSpPr/>
          <p:nvPr/>
        </p:nvSpPr>
        <p:spPr>
          <a:xfrm>
            <a:off x="104119" y="2571750"/>
            <a:ext cx="4423788" cy="2486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AD1C7357-EEEF-4042-AE5D-8B667A80C004}"/>
              </a:ext>
            </a:extLst>
          </p:cNvPr>
          <p:cNvSpPr/>
          <p:nvPr/>
        </p:nvSpPr>
        <p:spPr>
          <a:xfrm>
            <a:off x="4625926" y="2571748"/>
            <a:ext cx="4423788" cy="24865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634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C1F07384953C94288B834B6D59E7653" ma:contentTypeVersion="7" ma:contentTypeDescription="Crie um novo documento." ma:contentTypeScope="" ma:versionID="f4c849b1eaf2faac7cb2259176ab12d7">
  <xsd:schema xmlns:xsd="http://www.w3.org/2001/XMLSchema" xmlns:xs="http://www.w3.org/2001/XMLSchema" xmlns:p="http://schemas.microsoft.com/office/2006/metadata/properties" xmlns:ns2="968eacc4-41e3-4037-9572-559b60bff345" targetNamespace="http://schemas.microsoft.com/office/2006/metadata/properties" ma:root="true" ma:fieldsID="800cebdb6f78303277afbf2e6e1bc031" ns2:_="">
    <xsd:import namespace="968eacc4-41e3-4037-9572-559b60bff3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8eacc4-41e3-4037-9572-559b60bff3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76B3F17-0D5C-4552-A996-A7EDF41ACFD1}"/>
</file>

<file path=customXml/itemProps2.xml><?xml version="1.0" encoding="utf-8"?>
<ds:datastoreItem xmlns:ds="http://schemas.openxmlformats.org/officeDocument/2006/customXml" ds:itemID="{5C3869C8-0771-4B0B-8778-AC9FEE5633E4}"/>
</file>

<file path=customXml/itemProps3.xml><?xml version="1.0" encoding="utf-8"?>
<ds:datastoreItem xmlns:ds="http://schemas.openxmlformats.org/officeDocument/2006/customXml" ds:itemID="{4FBCF93A-9238-4C32-B017-687508BF4B44}"/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197</Words>
  <Application>Microsoft Office PowerPoint</Application>
  <PresentationFormat>Apresentação na tela (16:9)</PresentationFormat>
  <Paragraphs>34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6" baseType="lpstr">
      <vt:lpstr>Calibri</vt:lpstr>
      <vt:lpstr>Nunito Sans Black</vt:lpstr>
      <vt:lpstr>Nunito Sans SemiBold</vt:lpstr>
      <vt:lpstr>Arial</vt:lpstr>
      <vt:lpstr>Roboto Slab Regular</vt:lpstr>
      <vt:lpstr>Squada One</vt:lpstr>
      <vt:lpstr>Nunito Sans ExtraBold</vt:lpstr>
      <vt:lpstr>Elegant waves by slidesgo</vt:lpstr>
      <vt:lpstr>POLITICAS DE GRUPO</vt:lpstr>
      <vt:lpstr>PROIBIR ACESSO AO MMC</vt:lpstr>
      <vt:lpstr>PROIBIR ACESSO AO MMC</vt:lpstr>
      <vt:lpstr>PROIBIR ACESSO AO MMC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POLITICAS DE GRUPO</dc:title>
  <dc:creator>Ismael Moura</dc:creator>
  <cp:lastModifiedBy>ISMAEL DE SOUSA PAULINO MOURA</cp:lastModifiedBy>
  <cp:revision>17</cp:revision>
  <dcterms:modified xsi:type="dcterms:W3CDTF">2021-05-17T22:55:05Z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0x010100CC1F07384953C94288B834B6D59E7653</vt:lpwstr>
  </property>
</Properties>
</file>